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70" r:id="rId13"/>
    <p:sldId id="268" r:id="rId14"/>
    <p:sldId id="272" r:id="rId15"/>
    <p:sldId id="269" r:id="rId16"/>
    <p:sldId id="271" r:id="rId17"/>
    <p:sldId id="257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10" y="2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圓角矩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6AB32-77A5-4C63-9BD9-6ADDEA3F255C}" type="datetimeFigureOut">
              <a:rPr lang="zh-TW" altLang="en-US" smtClean="0"/>
              <a:t>2018/1/12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DB2291C-A668-4961-B214-7F34FDAFC45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6AB32-77A5-4C63-9BD9-6ADDEA3F255C}" type="datetimeFigureOut">
              <a:rPr lang="zh-TW" altLang="en-US" smtClean="0"/>
              <a:t>2018/1/12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2291C-A668-4961-B214-7F34FDAFC45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6AB32-77A5-4C63-9BD9-6ADDEA3F255C}" type="datetimeFigureOut">
              <a:rPr lang="zh-TW" altLang="en-US" smtClean="0"/>
              <a:t>2018/1/12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2291C-A668-4961-B214-7F34FDAFC45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6AB32-77A5-4C63-9BD9-6ADDEA3F255C}" type="datetimeFigureOut">
              <a:rPr lang="zh-TW" altLang="en-US" smtClean="0"/>
              <a:t>2018/1/12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2291C-A668-4961-B214-7F34FDAFC45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圓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6AB32-77A5-4C63-9BD9-6ADDEA3F255C}" type="datetimeFigureOut">
              <a:rPr lang="zh-TW" altLang="en-US" smtClean="0"/>
              <a:t>2018/1/12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DB2291C-A668-4961-B214-7F34FDAFC45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6AB32-77A5-4C63-9BD9-6ADDEA3F255C}" type="datetimeFigureOut">
              <a:rPr lang="zh-TW" altLang="en-US" smtClean="0"/>
              <a:t>2018/1/12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2291C-A668-4961-B214-7F34FDAFC45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6AB32-77A5-4C63-9BD9-6ADDEA3F255C}" type="datetimeFigureOut">
              <a:rPr lang="zh-TW" altLang="en-US" smtClean="0"/>
              <a:t>2018/1/12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2291C-A668-4961-B214-7F34FDAFC45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6AB32-77A5-4C63-9BD9-6ADDEA3F255C}" type="datetimeFigureOut">
              <a:rPr lang="zh-TW" altLang="en-US" smtClean="0"/>
              <a:t>2018/1/12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2291C-A668-4961-B214-7F34FDAFC45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6AB32-77A5-4C63-9BD9-6ADDEA3F255C}" type="datetimeFigureOut">
              <a:rPr lang="zh-TW" altLang="en-US" smtClean="0"/>
              <a:t>2018/1/12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2291C-A668-4961-B214-7F34FDAFC45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圓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6AB32-77A5-4C63-9BD9-6ADDEA3F255C}" type="datetimeFigureOut">
              <a:rPr lang="zh-TW" altLang="en-US" smtClean="0"/>
              <a:t>2018/1/12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2291C-A668-4961-B214-7F34FDAFC45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6AB32-77A5-4C63-9BD9-6ADDEA3F255C}" type="datetimeFigureOut">
              <a:rPr lang="zh-TW" altLang="en-US" smtClean="0"/>
              <a:t>2018/1/12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DB2291C-A668-4961-B214-7F34FDAFC45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圓角矩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626AB32-77A5-4C63-9BD9-6ADDEA3F255C}" type="datetimeFigureOut">
              <a:rPr lang="zh-TW" altLang="en-US" smtClean="0"/>
              <a:t>2018/1/12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DB2291C-A668-4961-B214-7F34FDAFC45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5f6h.pixnet.net/blog/post/111897784-%E6%B0%B8%E9%81%A0%E5%9C%A8%E4%B8%80%E8%B5%B7-(ways-to-live-forever)-----%E7%94%9F%E6%AD%BB%E8%AD%B0%E9%A1%8C%E7%9A%84" TargetMode="External"/><Relationship Id="rId2" Type="http://schemas.openxmlformats.org/officeDocument/2006/relationships/hyperlink" Target="https://www.ct.org.tw/1233100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youtube.com/watch?v=iIdKjNp0-Mc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zh.wikipedia.org/wiki/%E6%97%A5%E8%AA%9E" TargetMode="External"/><Relationship Id="rId2" Type="http://schemas.openxmlformats.org/officeDocument/2006/relationships/hyperlink" Target="https://tw.video.search.yahoo.com/search/video;_ylt=A8tUwXK3mVNaqUcA83uW1gt.;_ylu=X3oDMTBncGdyMzQ0BHNlYwNzZWFyY2gEdnRpZAM-;_ylc=X1MDMjExNDcwNTA0NgRfcgMyBGFjdG4DY2xrBGJjawM5b2hyNHE1YjlvdDY4JTI2YiUzRDQlMjZkJTNEUG9BYkEwRnBZRU4yQmdudUtkSTd6eWppMEtmeXJUa0UzNlktJTI2cyUzRDl1JTI2aSUzREI1emxLZGhMQ1BrSlguS0p6RmFJBGNzcmNwdmlkA2dkWkVjREV3TGpLY1IyVFJWcHgweUFLOE1URTRMZ0FBQUFBa1M3cUUEZnIDeWZwLXNlYXJjaC1zYgRmcjIDc2EtZ3AEZ3ByaWQDWUdzYWZNR3VRZDZVMUZiV2VsT2VBQQRtdGVzdGlkA251bGwEbl9yc2x0AzYwBG5fc3VnZwMwBG9yaWdpbgN0dy52aWRlby5zZWFyY2gueWFob28uY29tBHBvcwMwBHBxc3RyAwRwcXN0cmwDBHFzdHJsAzQEcXVlcnkDFwR0X3N0bXADMTUxNTQyODQxMwR2dGVzdGlkA251bGw-?gprid=YGsafMGuQd6U1FbWelOeAA&amp;pvid=gdZEcDEwLjKcR2TRVpx0yAK8MTE4LgAAAAAkS7qE&amp;p=%E3%80%8A%E4%BD%BF%E8%80%85%E3%80%8B&amp;ei=UTF-8&amp;fr2=p:s,v:v,m:sa&amp;fr=yfp-search-sb#id=1&amp;vid=a6aa60d6ca43ac251a8054cdba7db0c4&amp;action=view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jpg"/><Relationship Id="rId5" Type="http://schemas.openxmlformats.org/officeDocument/2006/relationships/hyperlink" Target="https://zh.wikipedia.org/wiki/%E5%B0%8F%E8%AA%AA" TargetMode="External"/><Relationship Id="rId4" Type="http://schemas.openxmlformats.org/officeDocument/2006/relationships/hyperlink" Target="https://zh.wikipedia.org/wiki/%E8%BE%BB%E6%9D%91%E6%B7%B1%E6%9C%88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bernd97.pixnet.net/blog/post/135854780-%E3%80%8A%E4%BD%BF%E8%80%85%E3%80%8B%E4%B8%8D%E7%94%A8%E8%A7%80%E8%90%BD%E9%99%B0%EF%BC%8C%E7%9B%B4%E6%8E%A5%E8%88%87%E6%AD%BB%E8%80%85%E8%A6%8B%E9%9D%A2!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tw.video.search.yahoo.com/search/video;_ylt=A8tUwZOamFNaKGwASQRr1gt.;_ylu=X3oDMTE0NW5ydGk3BGNvbG8DdHcxBHBvcwMxBHZ0aWQDQjQwNDFfMQRzZWMDcGl2cw--?p=%E9%9B%BB%E5%BD%B1%E3%80%8A%E9%80%81%E8%A1%8C%E8%80%85%EF%BC%9A%E7%A6%AE%E5%84%80%E5%B8%AB%E7%9A%84%E6%A8%82%E7%AB%A0%E3%80%8B&amp;fr2=piv-web&amp;fr=yfp-search-sb#id=2&amp;vid=8452ad61a7b6dbed031b58ff9df65db9&amp;action=view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://ryanhuang13.pixnet.net/blog/post/291010289-%E3%80%8A%E9%80%81%E8%A1%8C%E8%80%85~%E7%A6%AE%E5%84%80%E5%B8%AB%E7%9A%84%E6%A8%82%E7%AB%A0%E3%80%8B%E8%A7%80%E5%BE%8C%E6%84%9F%E6%83%B3" TargetMode="Externa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t.org.tw/1233100#ixzz53bpvnah4" TargetMode="External"/><Relationship Id="rId3" Type="http://schemas.openxmlformats.org/officeDocument/2006/relationships/hyperlink" Target="http://life.fhl.net/Philosophy/bookclub/life02.htm" TargetMode="External"/><Relationship Id="rId7" Type="http://schemas.openxmlformats.org/officeDocument/2006/relationships/hyperlink" Target="http://thalamus0811.pixnet.net/blog/post/195974847-%E7%94%9F%E6%AD%BB%E8%AD%B0%E9%A1%8C%E7%B9%AA%E6%9C%AC%EF%BC%9A%E7%88%BA%E7%88%BA%E7%9A%84%E6%90%96%E6%A4%85-%E9%97%9C%E6%96%BC%E6%AD%BB%E4%BA%A1%EF%BC%8C%E7%88%B6%E6%AF%8D" TargetMode="External"/><Relationship Id="rId2" Type="http://schemas.openxmlformats.org/officeDocument/2006/relationships/hyperlink" Target="http://life.fhl.net/Philosophy/bookclub/life01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ownews.com/author/530000000000000000000003" TargetMode="External"/><Relationship Id="rId5" Type="http://schemas.openxmlformats.org/officeDocument/2006/relationships/hyperlink" Target="https://www.nownews.com/news/20160504/2087247" TargetMode="External"/><Relationship Id="rId4" Type="http://schemas.openxmlformats.org/officeDocument/2006/relationships/hyperlink" Target="http://life.fhl.net/Philosophy/bookclub/lifedeath/index.ht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>
                <a:latin typeface="+mj-ea"/>
                <a:ea typeface="+mj-ea"/>
              </a:rPr>
              <a:t>應用國文</a:t>
            </a:r>
            <a:r>
              <a:rPr lang="en-US" altLang="zh-TW" dirty="0" smtClean="0">
                <a:latin typeface="+mj-ea"/>
                <a:ea typeface="+mj-ea"/>
              </a:rPr>
              <a:t>(</a:t>
            </a:r>
            <a:r>
              <a:rPr lang="zh-TW" altLang="en-US" dirty="0" smtClean="0">
                <a:latin typeface="+mj-ea"/>
                <a:ea typeface="+mj-ea"/>
              </a:rPr>
              <a:t>一</a:t>
            </a:r>
            <a:r>
              <a:rPr lang="en-US" altLang="zh-TW" dirty="0" smtClean="0">
                <a:latin typeface="+mj-ea"/>
                <a:ea typeface="+mj-ea"/>
              </a:rPr>
              <a:t>)</a:t>
            </a:r>
          </a:p>
          <a:p>
            <a:r>
              <a:rPr lang="zh-TW" altLang="en-US" dirty="0">
                <a:latin typeface="+mj-ea"/>
                <a:ea typeface="+mj-ea"/>
              </a:rPr>
              <a:t>劉慧珠老師整理</a:t>
            </a: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生命關懷</a:t>
            </a:r>
            <a:r>
              <a:rPr lang="en-US" altLang="zh-TW" dirty="0" smtClean="0"/>
              <a:t>~</a:t>
            </a:r>
            <a:r>
              <a:rPr lang="zh-TW" altLang="en-US" dirty="0" smtClean="0"/>
              <a:t>生死議題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/>
              <a:t>文</a:t>
            </a:r>
            <a:r>
              <a:rPr lang="zh-TW" altLang="en-US" dirty="0" smtClean="0"/>
              <a:t>本</a:t>
            </a:r>
            <a:r>
              <a:rPr lang="en-US" altLang="zh-TW" dirty="0" smtClean="0"/>
              <a:t>VS.</a:t>
            </a:r>
            <a:r>
              <a:rPr lang="zh-TW" altLang="en-US" dirty="0" smtClean="0"/>
              <a:t>電影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94143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hlinkClick r:id="rId2"/>
              </a:rPr>
              <a:t>電影</a:t>
            </a:r>
            <a:r>
              <a:rPr lang="en-US" altLang="zh-TW" dirty="0">
                <a:hlinkClick r:id="rId2"/>
              </a:rPr>
              <a:t>《</a:t>
            </a:r>
            <a:r>
              <a:rPr lang="zh-TW" altLang="en-US" dirty="0">
                <a:hlinkClick r:id="rId2"/>
              </a:rPr>
              <a:t>永遠在一起</a:t>
            </a:r>
            <a:r>
              <a:rPr lang="en-US" altLang="zh-TW" dirty="0">
                <a:hlinkClick r:id="rId2"/>
              </a:rPr>
              <a:t>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有助於</a:t>
            </a:r>
            <a:r>
              <a:rPr lang="zh-TW" altLang="en-US" dirty="0"/>
              <a:t>成人瞭解病童眼中的生死議題，並從孩童自身的角度揭發對死亡的疑問及未完成的夢想。透過本片，成人可以對兒童生死教育有再一次的反思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en-US" altLang="zh-TW" dirty="0" smtClean="0">
                <a:hlinkClick r:id="rId3"/>
              </a:rPr>
              <a:t>《</a:t>
            </a:r>
            <a:r>
              <a:rPr lang="zh-TW" altLang="en-US" dirty="0">
                <a:hlinkClick r:id="rId3"/>
              </a:rPr>
              <a:t>永遠在一起</a:t>
            </a:r>
            <a:r>
              <a:rPr lang="en-US" altLang="zh-TW" dirty="0">
                <a:hlinkClick r:id="rId3"/>
              </a:rPr>
              <a:t>》</a:t>
            </a:r>
            <a:r>
              <a:rPr lang="zh-TW" altLang="en-US" dirty="0"/>
              <a:t>改編自英國小說暢銷得獎名作</a:t>
            </a:r>
            <a:r>
              <a:rPr lang="en-US" altLang="zh-TW" dirty="0"/>
              <a:t>《</a:t>
            </a:r>
            <a:r>
              <a:rPr lang="zh-TW" altLang="en-US" dirty="0"/>
              <a:t>關於我和那些沒人回答的問題</a:t>
            </a:r>
            <a:r>
              <a:rPr lang="en-US" altLang="zh-TW" dirty="0"/>
              <a:t>》</a:t>
            </a:r>
            <a:r>
              <a:rPr lang="zh-TW" altLang="en-US" dirty="0"/>
              <a:t>，故事描述一位十二歲罹患白血病的病童山姆與親友，在山姆生命最後的階段，如何能不畏病痛、勇敢逐夢，享受真摯友誼與親情，活出精彩及深刻意義的短暫人生。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87150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電影</a:t>
            </a:r>
            <a:r>
              <a:rPr lang="en-US" altLang="zh-TW" dirty="0" smtClean="0">
                <a:hlinkClick r:id="rId2"/>
              </a:rPr>
              <a:t>《</a:t>
            </a:r>
            <a:r>
              <a:rPr lang="zh-TW" altLang="en-US" dirty="0" smtClean="0">
                <a:hlinkClick r:id="rId2"/>
              </a:rPr>
              <a:t>父後七日</a:t>
            </a:r>
            <a:r>
              <a:rPr lang="en-US" altLang="zh-TW" dirty="0" smtClean="0">
                <a:hlinkClick r:id="rId2"/>
              </a:rPr>
              <a:t>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en-US" altLang="zh-TW" dirty="0"/>
              <a:t>《</a:t>
            </a:r>
            <a:r>
              <a:rPr lang="zh-TW" altLang="en-US" dirty="0"/>
              <a:t>父後七日</a:t>
            </a:r>
            <a:r>
              <a:rPr lang="en-US" altLang="zh-TW" dirty="0"/>
              <a:t>》</a:t>
            </a:r>
            <a:r>
              <a:rPr lang="zh-TW" altLang="en-US" dirty="0"/>
              <a:t>改編自當今台灣獎金最高的文學獎「林榮三文學獎」</a:t>
            </a:r>
            <a:r>
              <a:rPr lang="en-US" altLang="zh-TW" dirty="0"/>
              <a:t>2006</a:t>
            </a:r>
            <a:r>
              <a:rPr lang="zh-TW" altLang="en-US" dirty="0"/>
              <a:t>年的首獎作品，並由原著作者劉梓潔及資深影像工作者王育麟聯合編導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fontAlgn="base"/>
            <a:r>
              <a:rPr lang="zh-TW" altLang="en-US" dirty="0" smtClean="0"/>
              <a:t>本</a:t>
            </a:r>
            <a:r>
              <a:rPr lang="zh-TW" altLang="en-US" dirty="0"/>
              <a:t>片描述女主角阿梅在父親過世的</a:t>
            </a:r>
            <a:r>
              <a:rPr lang="zh-TW" altLang="en-US" b="1" dirty="0"/>
              <a:t>七天內</a:t>
            </a:r>
            <a:r>
              <a:rPr lang="zh-TW" altLang="en-US" dirty="0"/>
              <a:t>，回到了台灣中部的農村裡，重新面對父親成長鄉里的世事人情，其中有傳統葬儀的庸俗繁瑣、匪夷所思的迷信風俗，更有台灣質樸率真的濃厚人情味</a:t>
            </a:r>
            <a:r>
              <a:rPr lang="en-US" altLang="zh-TW" dirty="0"/>
              <a:t>…</a:t>
            </a:r>
            <a:r>
              <a:rPr lang="zh-TW" altLang="en-US" dirty="0"/>
              <a:t>。</a:t>
            </a:r>
            <a:endParaRPr lang="en-US" altLang="zh-TW" dirty="0" smtClean="0"/>
          </a:p>
          <a:p>
            <a:pPr marL="0" indent="0" fontAlgn="base">
              <a:buNone/>
            </a:pP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444" y="1447800"/>
            <a:ext cx="3214687" cy="4572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875726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772400" cy="1143000"/>
          </a:xfrm>
        </p:spPr>
        <p:txBody>
          <a:bodyPr/>
          <a:lstStyle/>
          <a:p>
            <a:r>
              <a:rPr lang="zh-TW" altLang="en-US" dirty="0" smtClean="0"/>
              <a:t>電影</a:t>
            </a:r>
            <a:r>
              <a:rPr lang="en-US" altLang="zh-TW" dirty="0" smtClean="0">
                <a:hlinkClick r:id="rId2"/>
              </a:rPr>
              <a:t>《</a:t>
            </a:r>
            <a:r>
              <a:rPr lang="zh-TW" altLang="en-US" dirty="0">
                <a:hlinkClick r:id="rId2"/>
              </a:rPr>
              <a:t>使者</a:t>
            </a:r>
            <a:r>
              <a:rPr lang="en-US" altLang="zh-TW" dirty="0">
                <a:hlinkClick r:id="rId2"/>
              </a:rPr>
              <a:t>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ja-JP" altLang="en-US" b="1" dirty="0" smtClean="0"/>
              <a:t>使者</a:t>
            </a:r>
            <a:r>
              <a:rPr lang="en-US" altLang="ja-JP" dirty="0"/>
              <a:t>》</a:t>
            </a:r>
            <a:r>
              <a:rPr lang="ja-JP" altLang="en-US" dirty="0"/>
              <a:t>（</a:t>
            </a:r>
            <a:r>
              <a:rPr lang="ja-JP" altLang="en-US" dirty="0">
                <a:hlinkClick r:id="rId3" tooltip="日語"/>
              </a:rPr>
              <a:t>日語</a:t>
            </a:r>
            <a:r>
              <a:rPr lang="ja-JP" altLang="en-US" dirty="0"/>
              <a:t>：ツナグ）為日本女性作家</a:t>
            </a:r>
            <a:r>
              <a:rPr lang="ja-JP" altLang="en-US" dirty="0">
                <a:hlinkClick r:id="rId4" tooltip="辻村深月"/>
              </a:rPr>
              <a:t>辻村深月</a:t>
            </a:r>
            <a:r>
              <a:rPr lang="ja-JP" altLang="en-US" dirty="0"/>
              <a:t>創作的</a:t>
            </a:r>
            <a:r>
              <a:rPr lang="ja-JP" altLang="en-US" dirty="0">
                <a:hlinkClick r:id="rId5" tooltip="小說"/>
              </a:rPr>
              <a:t>小說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lang="ja-JP" altLang="en-US" dirty="0" smtClean="0"/>
              <a:t>收錄</a:t>
            </a:r>
            <a:r>
              <a:rPr lang="ja-JP" altLang="en-US" dirty="0"/>
              <a:t>五則「使者」與委託人的</a:t>
            </a:r>
            <a:r>
              <a:rPr lang="ja-JP" altLang="en-US" dirty="0" smtClean="0"/>
              <a:t>故事</a:t>
            </a:r>
            <a:endParaRPr lang="en-US" altLang="ja-JP" dirty="0" smtClean="0"/>
          </a:p>
          <a:p>
            <a:r>
              <a:rPr lang="ja-JP" altLang="en-US" dirty="0"/>
              <a:t>「使者」實踐委託人的願望，委託人與期望相見的人重逢，雖然只有一個晚上的時間，「使者」替委託人實踐願望，完成了自己的任務，委託人的心靈上也得到了慰藉。</a:t>
            </a:r>
            <a:endParaRPr lang="en-US" altLang="zh-TW" dirty="0"/>
          </a:p>
          <a:p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quarter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3347" y="1447800"/>
            <a:ext cx="3230880" cy="4572000"/>
          </a:xfrm>
        </p:spPr>
      </p:pic>
    </p:spTree>
    <p:extLst>
      <p:ext uri="{BB962C8B-B14F-4D97-AF65-F5344CB8AC3E}">
        <p14:creationId xmlns:p14="http://schemas.microsoft.com/office/powerpoint/2010/main" val="1025672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476672"/>
            <a:ext cx="7643192" cy="947952"/>
          </a:xfrm>
        </p:spPr>
        <p:txBody>
          <a:bodyPr/>
          <a:lstStyle/>
          <a:p>
            <a:r>
              <a:rPr lang="zh-TW" altLang="en-US" dirty="0" smtClean="0">
                <a:hlinkClick r:id="rId2"/>
              </a:rPr>
              <a:t>電影</a:t>
            </a:r>
            <a:r>
              <a:rPr lang="en-US" altLang="zh-TW" dirty="0" smtClean="0">
                <a:hlinkClick r:id="rId2"/>
              </a:rPr>
              <a:t>《</a:t>
            </a:r>
            <a:r>
              <a:rPr lang="zh-TW" altLang="en-US" dirty="0" smtClean="0">
                <a:hlinkClick r:id="rId2"/>
              </a:rPr>
              <a:t>使者</a:t>
            </a:r>
            <a:r>
              <a:rPr lang="en-US" altLang="zh-TW" dirty="0" smtClean="0">
                <a:hlinkClick r:id="rId2"/>
              </a:rPr>
              <a:t>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吉</a:t>
            </a:r>
            <a:r>
              <a:rPr lang="zh-TW" altLang="en-US" dirty="0"/>
              <a:t>川英治文學新人獎作品改編，平川雄一郎</a:t>
            </a:r>
            <a:r>
              <a:rPr lang="zh-TW" altLang="en-US" dirty="0" smtClean="0"/>
              <a:t>執導</a:t>
            </a:r>
            <a:endParaRPr lang="en-US" altLang="zh-TW" dirty="0" smtClean="0"/>
          </a:p>
          <a:p>
            <a:r>
              <a:rPr lang="zh-TW" altLang="en-US" dirty="0" smtClean="0"/>
              <a:t>奇幻手法</a:t>
            </a:r>
            <a:endParaRPr lang="en-US" altLang="zh-TW" dirty="0" smtClean="0"/>
          </a:p>
          <a:p>
            <a:r>
              <a:rPr lang="zh-TW" altLang="en-US" dirty="0" smtClean="0"/>
              <a:t>使者是人間與陰間的仲介</a:t>
            </a:r>
            <a:endParaRPr lang="en-US" altLang="zh-TW" dirty="0" smtClean="0"/>
          </a:p>
          <a:p>
            <a:r>
              <a:rPr lang="zh-TW" altLang="en-US" dirty="0"/>
              <a:t>不涉及宗教、</a:t>
            </a:r>
            <a:r>
              <a:rPr lang="zh-TW" altLang="en-US" dirty="0" smtClean="0"/>
              <a:t>斂財</a:t>
            </a:r>
            <a:endParaRPr lang="en-US" altLang="zh-TW" dirty="0" smtClean="0"/>
          </a:p>
          <a:p>
            <a:r>
              <a:rPr lang="zh-TW" altLang="en-US" dirty="0" smtClean="0"/>
              <a:t>工作是承襲，純粹義工性質</a:t>
            </a:r>
            <a:endParaRPr lang="en-US" altLang="zh-TW" dirty="0" smtClean="0"/>
          </a:p>
          <a:p>
            <a:r>
              <a:rPr lang="zh-TW" altLang="en-US" dirty="0"/>
              <a:t>片</a:t>
            </a:r>
            <a:r>
              <a:rPr lang="zh-TW" altLang="en-US" dirty="0" smtClean="0"/>
              <a:t>中主要提問：</a:t>
            </a:r>
            <a:endParaRPr lang="en-US" altLang="zh-TW" dirty="0" smtClean="0"/>
          </a:p>
          <a:p>
            <a:r>
              <a:rPr lang="zh-TW" altLang="en-US" dirty="0" smtClean="0">
                <a:solidFill>
                  <a:srgbClr val="FF0000"/>
                </a:solidFill>
              </a:rPr>
              <a:t>如果</a:t>
            </a:r>
            <a:r>
              <a:rPr lang="zh-TW" altLang="en-US" dirty="0">
                <a:solidFill>
                  <a:srgbClr val="FF0000"/>
                </a:solidFill>
              </a:rPr>
              <a:t>只有一個夜晚，你最</a:t>
            </a:r>
            <a:r>
              <a:rPr lang="zh-TW" altLang="en-US" dirty="0" smtClean="0">
                <a:solidFill>
                  <a:srgbClr val="FF0000"/>
                </a:solidFill>
              </a:rPr>
              <a:t>想見的人</a:t>
            </a:r>
            <a:r>
              <a:rPr lang="en-US" altLang="zh-TW" dirty="0" smtClean="0">
                <a:solidFill>
                  <a:srgbClr val="FF0000"/>
                </a:solidFill>
              </a:rPr>
              <a:t>(</a:t>
            </a:r>
            <a:r>
              <a:rPr lang="zh-TW" altLang="en-US" dirty="0">
                <a:solidFill>
                  <a:srgbClr val="FF0000"/>
                </a:solidFill>
              </a:rPr>
              <a:t>亡者</a:t>
            </a:r>
            <a:r>
              <a:rPr lang="en-US" altLang="zh-TW" dirty="0" smtClean="0">
                <a:solidFill>
                  <a:srgbClr val="FF0000"/>
                </a:solidFill>
              </a:rPr>
              <a:t>)</a:t>
            </a:r>
            <a:r>
              <a:rPr lang="zh-TW" altLang="en-US" dirty="0">
                <a:solidFill>
                  <a:srgbClr val="FF0000"/>
                </a:solidFill>
              </a:rPr>
              <a:t>是</a:t>
            </a:r>
            <a:r>
              <a:rPr lang="zh-TW" altLang="en-US" dirty="0" smtClean="0">
                <a:solidFill>
                  <a:srgbClr val="FF0000"/>
                </a:solidFill>
              </a:rPr>
              <a:t>誰？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endParaRPr lang="en-US" altLang="zh-TW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9861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劇情大意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三</a:t>
            </a:r>
            <a:r>
              <a:rPr lang="zh-TW" altLang="en-US" dirty="0"/>
              <a:t>個委託人因為「不可能」而發生的故事，如果能找到使者，就可以和最想念的死者見面，但是一生僅此一次，僅此一晚</a:t>
            </a:r>
            <a:r>
              <a:rPr lang="en-US" altLang="zh-TW" dirty="0"/>
              <a:t>……</a:t>
            </a:r>
          </a:p>
          <a:p>
            <a:r>
              <a:rPr lang="zh-TW" altLang="en-US" dirty="0"/>
              <a:t>傲慢中年男子希望能與癌症過世的母親再相見</a:t>
            </a:r>
            <a:r>
              <a:rPr lang="zh-TW" altLang="en-US" dirty="0" smtClean="0"/>
              <a:t>；</a:t>
            </a:r>
            <a:endParaRPr lang="en-US" altLang="zh-TW" dirty="0" smtClean="0"/>
          </a:p>
          <a:p>
            <a:r>
              <a:rPr lang="zh-TW" altLang="en-US" dirty="0" smtClean="0"/>
              <a:t>女</a:t>
            </a:r>
            <a:r>
              <a:rPr lang="zh-TW" altLang="en-US" dirty="0"/>
              <a:t>高中生嵐有話想向吵架鬧翻，卻意外車禍過世的好友詢問</a:t>
            </a:r>
            <a:r>
              <a:rPr lang="zh-TW" altLang="en-US" dirty="0" smtClean="0"/>
              <a:t>；</a:t>
            </a:r>
            <a:endParaRPr lang="en-US" altLang="zh-TW" dirty="0" smtClean="0"/>
          </a:p>
          <a:p>
            <a:r>
              <a:rPr lang="zh-TW" altLang="en-US" dirty="0" smtClean="0"/>
              <a:t>上班族</a:t>
            </a:r>
            <a:r>
              <a:rPr lang="zh-TW" altLang="en-US" dirty="0"/>
              <a:t>土谷一心等著求婚後卻突然失蹤的未婚妻回來</a:t>
            </a:r>
            <a:r>
              <a:rPr lang="en-US" altLang="zh-TW" dirty="0"/>
              <a:t>……</a:t>
            </a:r>
            <a:r>
              <a:rPr lang="zh-TW" altLang="en-US" dirty="0"/>
              <a:t>當三名委託人找上這位使者，生死交織的故事，為人生注入錯縱複雜的情感，</a:t>
            </a:r>
            <a:r>
              <a:rPr lang="en-US" altLang="zh-TW" dirty="0"/>
              <a:t>…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045815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電影</a:t>
            </a:r>
            <a:r>
              <a:rPr lang="en-US" altLang="zh-TW" dirty="0" smtClean="0">
                <a:hlinkClick r:id="rId2"/>
              </a:rPr>
              <a:t>《</a:t>
            </a:r>
            <a:r>
              <a:rPr lang="zh-TW" altLang="en-US" dirty="0" smtClean="0">
                <a:hlinkClick r:id="rId2"/>
              </a:rPr>
              <a:t>送行者：禮儀師的樂章</a:t>
            </a:r>
            <a:r>
              <a:rPr lang="en-US" altLang="zh-TW" dirty="0" smtClean="0">
                <a:hlinkClick r:id="rId2"/>
              </a:rPr>
              <a:t>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（</a:t>
            </a:r>
            <a:r>
              <a:rPr lang="ja-JP" altLang="en-US" dirty="0"/>
              <a:t>日語：おくりびと）是</a:t>
            </a:r>
            <a:r>
              <a:rPr lang="en-US" altLang="ja-JP" dirty="0"/>
              <a:t>2008</a:t>
            </a:r>
            <a:r>
              <a:rPr lang="ja-JP" altLang="en-US" dirty="0"/>
              <a:t>年的日本劇情片，由瀧田洋二郎執導，本木雅弘、廣末涼子和山崎努主演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lang="ja-JP" altLang="en-US" dirty="0" smtClean="0"/>
              <a:t>影片</a:t>
            </a:r>
            <a:r>
              <a:rPr lang="ja-JP" altLang="en-US" dirty="0"/>
              <a:t>在一定程度上改編自青木新門的回憶錄</a:t>
            </a:r>
            <a:r>
              <a:rPr lang="en-US" altLang="ja-JP" dirty="0"/>
              <a:t>《</a:t>
            </a:r>
            <a:r>
              <a:rPr lang="ja-JP" altLang="en-US" dirty="0"/>
              <a:t>納棺夫日記</a:t>
            </a:r>
            <a:r>
              <a:rPr lang="en-US" altLang="ja-JP" dirty="0"/>
              <a:t>》</a:t>
            </a:r>
            <a:r>
              <a:rPr lang="ja-JP" altLang="en-US" dirty="0"/>
              <a:t>，講述某年輕人在大提琴事業失敗後回到故鄉，然後意外地開始從事傳統祭祀禮儀師一職</a:t>
            </a:r>
            <a:r>
              <a:rPr lang="ja-JP" altLang="en-US" dirty="0" smtClean="0"/>
              <a:t>。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0133620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hlinkClick r:id="rId2"/>
              </a:rPr>
              <a:t>《</a:t>
            </a:r>
            <a:r>
              <a:rPr lang="zh-TW" altLang="en-US" dirty="0">
                <a:hlinkClick r:id="rId2"/>
              </a:rPr>
              <a:t>送行者：禮儀師的樂章</a:t>
            </a:r>
            <a:r>
              <a:rPr lang="en-US" altLang="zh-TW" dirty="0">
                <a:hlinkClick r:id="rId2"/>
              </a:rPr>
              <a:t>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ja-JP" altLang="en-US" dirty="0"/>
              <a:t>身邊包括妻子在內的許多人，都因對接觸屍體的人士存在強烈的社會忌諱而對他產生偏見。</a:t>
            </a:r>
            <a:endParaRPr lang="en-US" altLang="ja-JP" dirty="0"/>
          </a:p>
          <a:p>
            <a:r>
              <a:rPr lang="ja-JP" altLang="en-US" dirty="0"/>
              <a:t>最終，他以嚴謹的工作態度和對死者的尊重而贏得他人敬重，並更深入地理解到人與人之間聯繫的重要性。</a:t>
            </a:r>
            <a:endParaRPr lang="zh-TW" altLang="en-US" dirty="0"/>
          </a:p>
          <a:p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556792"/>
            <a:ext cx="3096344" cy="432560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6532382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參考資料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hlinkClick r:id="rId2"/>
              </a:rPr>
              <a:t>關於死與生的思考（之一</a:t>
            </a:r>
            <a:r>
              <a:rPr lang="zh-TW" altLang="en-US" b="1" dirty="0" smtClean="0">
                <a:hlinkClick r:id="rId2"/>
              </a:rPr>
              <a:t>）</a:t>
            </a:r>
            <a:r>
              <a:rPr lang="zh-TW" altLang="en-US" b="1" dirty="0" smtClean="0"/>
              <a:t>蘇友瑞</a:t>
            </a:r>
            <a:endParaRPr lang="en-US" altLang="zh-TW" dirty="0" smtClean="0"/>
          </a:p>
          <a:p>
            <a:r>
              <a:rPr lang="zh-TW" altLang="en-US" b="1" dirty="0">
                <a:hlinkClick r:id="rId3"/>
              </a:rPr>
              <a:t>關於死與生的思考</a:t>
            </a:r>
            <a:r>
              <a:rPr lang="en-US" altLang="zh-TW" b="1" dirty="0">
                <a:hlinkClick r:id="rId3"/>
              </a:rPr>
              <a:t>(</a:t>
            </a:r>
            <a:r>
              <a:rPr lang="zh-TW" altLang="en-US" b="1" dirty="0">
                <a:hlinkClick r:id="rId3"/>
              </a:rPr>
              <a:t>之二</a:t>
            </a:r>
            <a:r>
              <a:rPr lang="zh-TW" altLang="en-US" b="1" dirty="0" smtClean="0">
                <a:hlinkClick r:id="rId3"/>
              </a:rPr>
              <a:t>）</a:t>
            </a:r>
            <a:r>
              <a:rPr lang="zh-TW" altLang="en-US" b="1" dirty="0" smtClean="0"/>
              <a:t>陳韻琳</a:t>
            </a:r>
            <a:endParaRPr lang="en-US" altLang="zh-TW" dirty="0" smtClean="0"/>
          </a:p>
          <a:p>
            <a:r>
              <a:rPr lang="en-US" altLang="zh-TW" dirty="0" smtClean="0">
                <a:hlinkClick r:id="rId4"/>
              </a:rPr>
              <a:t>http://life.fhl.net/Philosophy/bookclub/lifedeath/index.htm</a:t>
            </a:r>
            <a:endParaRPr lang="en-US" altLang="zh-TW" dirty="0" smtClean="0"/>
          </a:p>
          <a:p>
            <a:r>
              <a:rPr lang="en-US" altLang="zh-TW" b="1" dirty="0" smtClean="0">
                <a:hlinkClick r:id="rId5"/>
              </a:rPr>
              <a:t>〈</a:t>
            </a:r>
            <a:r>
              <a:rPr lang="zh-TW" altLang="en-US" b="1" dirty="0" smtClean="0">
                <a:hlinkClick r:id="rId5"/>
              </a:rPr>
              <a:t>面對</a:t>
            </a:r>
            <a:r>
              <a:rPr lang="zh-TW" altLang="en-US" b="1" dirty="0">
                <a:hlinkClick r:id="rId5"/>
              </a:rPr>
              <a:t>生死議題　該思考如何完美</a:t>
            </a:r>
            <a:r>
              <a:rPr lang="zh-TW" altLang="en-US" b="1" dirty="0" smtClean="0">
                <a:hlinkClick r:id="rId5"/>
              </a:rPr>
              <a:t>轉身</a:t>
            </a:r>
            <a:r>
              <a:rPr lang="en-US" altLang="zh-TW" b="1" dirty="0" smtClean="0">
                <a:hlinkClick r:id="rId5"/>
              </a:rPr>
              <a:t>〉</a:t>
            </a:r>
            <a:endParaRPr lang="en-US" altLang="zh-TW" b="1" dirty="0" smtClean="0"/>
          </a:p>
          <a:p>
            <a:r>
              <a:rPr lang="zh-TW" altLang="en-US" dirty="0">
                <a:hlinkClick r:id="rId6"/>
              </a:rPr>
              <a:t>記者張家豪／台北報導</a:t>
            </a:r>
            <a:r>
              <a:rPr lang="en-US" altLang="zh-TW" dirty="0"/>
              <a:t>2016/05/04 </a:t>
            </a:r>
            <a:r>
              <a:rPr lang="en-US" altLang="zh-TW" dirty="0" smtClean="0"/>
              <a:t>19:08</a:t>
            </a:r>
          </a:p>
          <a:p>
            <a:r>
              <a:rPr lang="zh-TW" altLang="en-US" dirty="0">
                <a:hlinkClick r:id="rId7"/>
              </a:rPr>
              <a:t>生死議題繪本</a:t>
            </a:r>
            <a:r>
              <a:rPr lang="en-US" altLang="zh-TW" dirty="0">
                <a:hlinkClick r:id="rId7"/>
              </a:rPr>
              <a:t>~</a:t>
            </a:r>
            <a:r>
              <a:rPr lang="zh-TW" altLang="en-US" dirty="0">
                <a:hlinkClick r:id="rId7"/>
              </a:rPr>
              <a:t>爺爺的</a:t>
            </a:r>
            <a:r>
              <a:rPr lang="zh-TW" altLang="en-US" dirty="0" smtClean="0">
                <a:hlinkClick r:id="rId7"/>
              </a:rPr>
              <a:t>搖椅</a:t>
            </a:r>
            <a:endParaRPr lang="en-US" altLang="zh-TW" dirty="0" smtClean="0"/>
          </a:p>
          <a:p>
            <a:r>
              <a:rPr lang="zh-TW" altLang="en-US" dirty="0" smtClean="0"/>
              <a:t>基督教</a:t>
            </a:r>
            <a:r>
              <a:rPr lang="zh-TW" altLang="en-US" dirty="0"/>
              <a:t>論壇報 </a:t>
            </a:r>
            <a:endParaRPr lang="en-US" altLang="zh-TW" dirty="0" smtClean="0"/>
          </a:p>
          <a:p>
            <a:r>
              <a:rPr lang="en-US" altLang="zh-TW" dirty="0" smtClean="0">
                <a:hlinkClick r:id="rId8"/>
              </a:rPr>
              <a:t>https</a:t>
            </a:r>
            <a:r>
              <a:rPr lang="en-US" altLang="zh-TW" dirty="0">
                <a:hlinkClick r:id="rId8"/>
              </a:rPr>
              <a:t>://</a:t>
            </a:r>
            <a:r>
              <a:rPr lang="en-US" altLang="zh-TW" dirty="0" smtClean="0">
                <a:hlinkClick r:id="rId8"/>
              </a:rPr>
              <a:t>www.ct.org.tw/1233100#ixzz53bpvnah4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11799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大綱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死是什麼</a:t>
            </a:r>
            <a:r>
              <a:rPr lang="zh-TW" altLang="en-US" sz="3200" dirty="0" smtClean="0"/>
              <a:t>？</a:t>
            </a:r>
            <a:endParaRPr lang="en-US" altLang="zh-TW" sz="3200" dirty="0" smtClean="0"/>
          </a:p>
          <a:p>
            <a:r>
              <a:rPr lang="zh-TW" altLang="en-US" sz="3200" dirty="0"/>
              <a:t>向死詢問生之</a:t>
            </a:r>
            <a:r>
              <a:rPr lang="zh-TW" altLang="en-US" sz="3200" dirty="0" smtClean="0"/>
              <a:t>意義</a:t>
            </a:r>
            <a:endParaRPr lang="en-US" altLang="zh-TW" sz="3200" dirty="0" smtClean="0"/>
          </a:p>
          <a:p>
            <a:r>
              <a:rPr lang="zh-TW" altLang="en-US" sz="3200" dirty="0" smtClean="0"/>
              <a:t>死</a:t>
            </a:r>
            <a:r>
              <a:rPr lang="zh-TW" altLang="en-US" sz="3200" dirty="0"/>
              <a:t>是生的</a:t>
            </a:r>
            <a:r>
              <a:rPr lang="zh-TW" altLang="en-US" sz="3200" dirty="0" smtClean="0"/>
              <a:t>一部分？</a:t>
            </a:r>
            <a:endParaRPr lang="en-US" altLang="zh-TW" sz="3200" dirty="0" smtClean="0"/>
          </a:p>
          <a:p>
            <a:r>
              <a:rPr lang="zh-TW" altLang="en-US" sz="3200" dirty="0"/>
              <a:t>生者</a:t>
            </a:r>
            <a:r>
              <a:rPr lang="zh-TW" altLang="en-US" sz="3200" dirty="0" smtClean="0"/>
              <a:t>如何自處與面對</a:t>
            </a:r>
            <a:r>
              <a:rPr lang="zh-TW" altLang="en-US" sz="3200" dirty="0"/>
              <a:t>？</a:t>
            </a:r>
            <a:endParaRPr lang="en-US" altLang="zh-TW" sz="3200" dirty="0" smtClean="0"/>
          </a:p>
          <a:p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259316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研讀文本與影片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b="1" dirty="0" smtClean="0"/>
              <a:t>散文</a:t>
            </a:r>
            <a:r>
              <a:rPr lang="en-US" altLang="zh-TW" b="1" dirty="0" smtClean="0"/>
              <a:t>~</a:t>
            </a:r>
          </a:p>
          <a:p>
            <a:r>
              <a:rPr lang="zh-TW" altLang="en-US" dirty="0" smtClean="0"/>
              <a:t>簡媜</a:t>
            </a:r>
            <a:r>
              <a:rPr lang="en-US" altLang="zh-TW" dirty="0" smtClean="0"/>
              <a:t>〈</a:t>
            </a:r>
            <a:r>
              <a:rPr lang="zh-TW" altLang="en-US" dirty="0" smtClean="0"/>
              <a:t>漁父</a:t>
            </a:r>
            <a:r>
              <a:rPr lang="en-US" altLang="zh-TW" dirty="0" smtClean="0"/>
              <a:t>〉</a:t>
            </a:r>
          </a:p>
          <a:p>
            <a:r>
              <a:rPr lang="zh-TW" altLang="en-US" dirty="0"/>
              <a:t>劉梓潔</a:t>
            </a:r>
            <a:r>
              <a:rPr lang="en-US" altLang="zh-TW" dirty="0"/>
              <a:t>〈</a:t>
            </a:r>
            <a:r>
              <a:rPr lang="zh-TW" altLang="en-US" dirty="0"/>
              <a:t>父後七日</a:t>
            </a:r>
            <a:r>
              <a:rPr lang="en-US" altLang="zh-TW" dirty="0" smtClean="0"/>
              <a:t>〉</a:t>
            </a:r>
          </a:p>
          <a:p>
            <a:r>
              <a:rPr lang="zh-TW" altLang="en-US" b="1" dirty="0" smtClean="0"/>
              <a:t>影片</a:t>
            </a:r>
            <a:r>
              <a:rPr lang="en-US" altLang="zh-TW" b="1" dirty="0" smtClean="0"/>
              <a:t>~</a:t>
            </a:r>
          </a:p>
          <a:p>
            <a:r>
              <a:rPr lang="zh-TW" altLang="en-US" dirty="0"/>
              <a:t>台灣</a:t>
            </a:r>
            <a:r>
              <a:rPr lang="en-US" altLang="zh-TW" dirty="0"/>
              <a:t>《</a:t>
            </a:r>
            <a:r>
              <a:rPr lang="zh-TW" altLang="en-US" dirty="0"/>
              <a:t>父後七日</a:t>
            </a:r>
            <a:r>
              <a:rPr lang="en-US" altLang="zh-TW" dirty="0" smtClean="0"/>
              <a:t>》2010</a:t>
            </a:r>
          </a:p>
          <a:p>
            <a:r>
              <a:rPr lang="zh-TW" altLang="en-US" dirty="0"/>
              <a:t>日本</a:t>
            </a:r>
            <a:r>
              <a:rPr lang="en-US" altLang="zh-TW" dirty="0"/>
              <a:t>《</a:t>
            </a:r>
            <a:r>
              <a:rPr lang="zh-TW" altLang="en-US" dirty="0"/>
              <a:t>使者</a:t>
            </a:r>
            <a:r>
              <a:rPr lang="en-US" altLang="zh-TW" dirty="0" smtClean="0"/>
              <a:t>》2013</a:t>
            </a:r>
          </a:p>
          <a:p>
            <a:r>
              <a:rPr lang="zh-TW" altLang="en-US" dirty="0"/>
              <a:t>日本</a:t>
            </a:r>
            <a:r>
              <a:rPr lang="en-US" altLang="zh-TW" dirty="0" smtClean="0"/>
              <a:t>《</a:t>
            </a:r>
            <a:r>
              <a:rPr lang="zh-TW" altLang="en-US" dirty="0" smtClean="0"/>
              <a:t>送行者：禮儀師的樂章</a:t>
            </a:r>
            <a:r>
              <a:rPr lang="en-US" altLang="zh-TW" dirty="0" smtClean="0"/>
              <a:t>》2008</a:t>
            </a:r>
          </a:p>
          <a:p>
            <a:r>
              <a:rPr lang="zh-TW" altLang="en-US" dirty="0" smtClean="0"/>
              <a:t>英國</a:t>
            </a:r>
            <a:r>
              <a:rPr lang="en-US" altLang="zh-TW" dirty="0" smtClean="0"/>
              <a:t>《</a:t>
            </a:r>
            <a:r>
              <a:rPr lang="zh-TW" altLang="en-US" dirty="0"/>
              <a:t>永遠在一起</a:t>
            </a:r>
            <a:r>
              <a:rPr lang="en-US" altLang="zh-TW" dirty="0" smtClean="0"/>
              <a:t>》(</a:t>
            </a:r>
            <a:r>
              <a:rPr lang="zh-TW" altLang="en-US" dirty="0" smtClean="0"/>
              <a:t>台上映：</a:t>
            </a:r>
            <a:r>
              <a:rPr lang="en-US" altLang="zh-TW" dirty="0" smtClean="0"/>
              <a:t>2011)</a:t>
            </a:r>
          </a:p>
          <a:p>
            <a:r>
              <a:rPr lang="zh-TW" altLang="en-US" b="1" dirty="0" smtClean="0"/>
              <a:t>繪本</a:t>
            </a:r>
            <a:r>
              <a:rPr lang="en-US" altLang="zh-TW" b="1" dirty="0" smtClean="0"/>
              <a:t>~</a:t>
            </a:r>
          </a:p>
          <a:p>
            <a:r>
              <a:rPr lang="zh-TW" altLang="en-US" dirty="0"/>
              <a:t>爺爺的搖椅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26727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死是什麼</a:t>
            </a:r>
            <a:r>
              <a:rPr lang="zh-TW" altLang="en-US" dirty="0" smtClean="0"/>
              <a:t>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 死，這一個亙古不變的事實，一個我們從小就認識的事實，究竟是什麼 ？</a:t>
            </a:r>
          </a:p>
          <a:p>
            <a:r>
              <a:rPr lang="zh-TW" altLang="en-US" dirty="0" smtClean="0"/>
              <a:t>毫無疑問</a:t>
            </a:r>
            <a:r>
              <a:rPr lang="zh-TW" altLang="en-US" dirty="0"/>
              <a:t>的，我們永遠不能解答死的奧秘，因為最有資格解答的是經歷 過真正死亡的的人；就算是</a:t>
            </a:r>
            <a:r>
              <a:rPr lang="en-US" altLang="zh-TW" dirty="0"/>
              <a:t>『</a:t>
            </a:r>
            <a:r>
              <a:rPr lang="zh-TW" altLang="en-US" dirty="0"/>
              <a:t>濱死經驗</a:t>
            </a:r>
            <a:r>
              <a:rPr lang="en-US" altLang="zh-TW" dirty="0"/>
              <a:t>』</a:t>
            </a:r>
            <a:r>
              <a:rPr lang="zh-TW" altLang="en-US" dirty="0"/>
              <a:t>，由於不是真正的死亡，我們也不 能斷言他們所說的是真正的死亡經驗。那麼，唯一有資格回答的人，卻永遠 無法告訴我們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在</a:t>
            </a:r>
            <a:r>
              <a:rPr lang="zh-TW" altLang="en-US" dirty="0"/>
              <a:t>永遠無法驗證的情況下，</a:t>
            </a:r>
            <a:r>
              <a:rPr lang="zh-TW" altLang="en-US" dirty="0" smtClean="0"/>
              <a:t>死</a:t>
            </a:r>
            <a:r>
              <a:rPr lang="zh-TW" altLang="en-US" dirty="0"/>
              <a:t>，究竟</a:t>
            </a:r>
            <a:r>
              <a:rPr lang="zh-TW" altLang="en-US" dirty="0" smtClean="0"/>
              <a:t>是</a:t>
            </a:r>
            <a:r>
              <a:rPr lang="zh-TW" altLang="en-US" dirty="0"/>
              <a:t>什麼？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59552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向死詢問生之</a:t>
            </a:r>
            <a:r>
              <a:rPr lang="zh-TW" altLang="en-US" dirty="0" smtClean="0"/>
              <a:t>意義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很顯然的，我們無法用任何科學與道德來論證死的意義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我們</a:t>
            </a:r>
            <a:r>
              <a:rPr lang="zh-TW" altLang="en-US" dirty="0"/>
              <a:t>最多只能 說：</a:t>
            </a:r>
            <a:r>
              <a:rPr lang="en-US" altLang="zh-TW" dirty="0"/>
              <a:t>『</a:t>
            </a:r>
            <a:r>
              <a:rPr lang="zh-TW" altLang="en-US" dirty="0"/>
              <a:t>當你的一生被死詢問時，你會如何面對？</a:t>
            </a:r>
            <a:r>
              <a:rPr lang="en-US" altLang="zh-TW" dirty="0"/>
              <a:t>』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換句話說</a:t>
            </a:r>
            <a:r>
              <a:rPr lang="zh-TW" altLang="en-US" dirty="0"/>
              <a:t>，思考死，不 再是思考死後的世界，因為死後的世界永遠不可驗證，除非使用信仰的盼望 否則永遠不能解答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因此</a:t>
            </a:r>
            <a:r>
              <a:rPr lang="zh-TW" altLang="en-US" dirty="0"/>
              <a:t>，思考死，最主要就是詢問生命：</a:t>
            </a:r>
            <a:r>
              <a:rPr lang="en-US" altLang="zh-TW" dirty="0"/>
              <a:t>『</a:t>
            </a:r>
            <a:r>
              <a:rPr lang="zh-TW" altLang="en-US" dirty="0"/>
              <a:t>如果我會死， 那我一生的意義為何？</a:t>
            </a:r>
            <a:r>
              <a:rPr lang="en-US" altLang="zh-TW" dirty="0"/>
              <a:t>』</a:t>
            </a:r>
            <a:r>
              <a:rPr lang="zh-TW" altLang="en-US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673685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死是生的一部分</a:t>
            </a:r>
            <a:r>
              <a:rPr lang="zh-TW" altLang="en-US" dirty="0" smtClean="0"/>
              <a:t>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dirty="0"/>
              <a:t>死亡，是一個非常不容易跟周遭人談論的題目。從未被死亡威脅過的人，</a:t>
            </a:r>
            <a:r>
              <a:rPr lang="zh-TW" altLang="en-US" dirty="0" smtClean="0"/>
              <a:t>會因</a:t>
            </a:r>
            <a:r>
              <a:rPr lang="zh-TW" altLang="en-US" dirty="0"/>
              <a:t>死亡過於遙遠過於陌生不知如何談論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經常</a:t>
            </a:r>
            <a:r>
              <a:rPr lang="zh-TW" altLang="en-US" dirty="0"/>
              <a:t>被周遭突然出現的死亡事件威脅的 人，會因害怕聽見死亡走近的步伐而迴避談論。 </a:t>
            </a:r>
            <a:endParaRPr lang="en-US" altLang="zh-TW" dirty="0" smtClean="0"/>
          </a:p>
          <a:p>
            <a:r>
              <a:rPr lang="zh-TW" altLang="en-US" dirty="0" smtClean="0"/>
              <a:t>但是</a:t>
            </a:r>
            <a:r>
              <a:rPr lang="zh-TW" altLang="en-US" dirty="0"/>
              <a:t>更多的人不想談死，是因為每一談論死亡，就得要觸動生</a:t>
            </a:r>
            <a:r>
              <a:rPr lang="en-US" altLang="zh-TW" dirty="0"/>
              <a:t>—</a:t>
            </a:r>
            <a:r>
              <a:rPr lang="zh-TW" altLang="en-US" dirty="0"/>
              <a:t>關於意義， 關於方向， 或關於如何停下來思索，調整，作某些放棄</a:t>
            </a:r>
            <a:r>
              <a:rPr lang="en-US" altLang="zh-TW" dirty="0"/>
              <a:t>.... </a:t>
            </a:r>
            <a:endParaRPr lang="en-US" altLang="zh-TW" dirty="0" smtClean="0"/>
          </a:p>
          <a:p>
            <a:r>
              <a:rPr lang="en-US" altLang="zh-TW" dirty="0" smtClean="0"/>
              <a:t>—</a:t>
            </a:r>
            <a:r>
              <a:rPr lang="zh-TW" altLang="en-US" dirty="0"/>
              <a:t>談論死亡必須</a:t>
            </a:r>
            <a:r>
              <a:rPr lang="zh-TW" altLang="en-US" dirty="0" smtClean="0"/>
              <a:t>觸動</a:t>
            </a:r>
            <a:r>
              <a:rPr lang="zh-TW" altLang="en-US" dirty="0"/>
              <a:t>生之意義的重新追尋，所以大家迴避談論死亡，以迴避面對生之意義的</a:t>
            </a:r>
            <a:r>
              <a:rPr lang="zh-TW" altLang="en-US" dirty="0" smtClean="0"/>
              <a:t>追尋，或</a:t>
            </a:r>
            <a:r>
              <a:rPr lang="zh-TW" altLang="en-US" dirty="0"/>
              <a:t>迴避根本就不知曉生，竟已度過如許多歲月的尷尬事實。</a:t>
            </a:r>
          </a:p>
        </p:txBody>
      </p:sp>
    </p:spTree>
    <p:extLst>
      <p:ext uri="{BB962C8B-B14F-4D97-AF65-F5344CB8AC3E}">
        <p14:creationId xmlns:p14="http://schemas.microsoft.com/office/powerpoint/2010/main" val="4205166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死是生的一部分？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Sherwin B. </a:t>
            </a:r>
            <a:r>
              <a:rPr lang="en-US" altLang="zh-TW" dirty="0" err="1"/>
              <a:t>Nuland</a:t>
            </a:r>
            <a:r>
              <a:rPr lang="en-US" altLang="zh-TW" dirty="0"/>
              <a:t> </a:t>
            </a:r>
            <a:r>
              <a:rPr lang="zh-TW" altLang="en-US" dirty="0"/>
              <a:t>作醫生的日子中處理過許許多多的急病，將病人從垂死 中救活，或不得不放手讓病人離世，他整治病人的腦，心臟，血管</a:t>
            </a:r>
            <a:r>
              <a:rPr lang="en-US" altLang="zh-TW" dirty="0"/>
              <a:t>....</a:t>
            </a:r>
            <a:r>
              <a:rPr lang="zh-TW" altLang="en-US" dirty="0"/>
              <a:t>，面對許 許多多張瀕臨死亡的，垂危的臉，後來寫成「 </a:t>
            </a:r>
            <a:r>
              <a:rPr lang="en-US" altLang="zh-TW" dirty="0"/>
              <a:t>How We Die </a:t>
            </a:r>
            <a:r>
              <a:rPr lang="zh-TW" altLang="en-US" dirty="0"/>
              <a:t>」一書，中文翻譯作 「死亡的臉」」，他說，生命宛若細密的基因密碼，沿著一張計畫表逐步開展</a:t>
            </a:r>
            <a:r>
              <a:rPr lang="zh-TW" altLang="en-US" dirty="0" smtClean="0"/>
              <a:t>，發育</a:t>
            </a:r>
            <a:r>
              <a:rPr lang="zh-TW" altLang="en-US" dirty="0"/>
              <a:t>，成熟，老化</a:t>
            </a:r>
            <a:r>
              <a:rPr lang="en-US" altLang="zh-TW" dirty="0"/>
              <a:t>...</a:t>
            </a:r>
            <a:r>
              <a:rPr lang="zh-TW" altLang="en-US" dirty="0"/>
              <a:t>，最終，「死亡是生命的一部份！」 死亡是生命的一部份，意謂著人只要一息尚存，就不能將死亡課題擋於</a:t>
            </a:r>
            <a:r>
              <a:rPr lang="zh-TW" altLang="en-US" dirty="0" smtClean="0"/>
              <a:t>生命課題</a:t>
            </a:r>
            <a:r>
              <a:rPr lang="zh-TW" altLang="en-US" dirty="0"/>
              <a:t>之外。</a:t>
            </a:r>
          </a:p>
        </p:txBody>
      </p:sp>
    </p:spTree>
    <p:extLst>
      <p:ext uri="{BB962C8B-B14F-4D97-AF65-F5344CB8AC3E}">
        <p14:creationId xmlns:p14="http://schemas.microsoft.com/office/powerpoint/2010/main" val="4044662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772400" cy="1143000"/>
          </a:xfrm>
        </p:spPr>
        <p:txBody>
          <a:bodyPr/>
          <a:lstStyle/>
          <a:p>
            <a:r>
              <a:rPr lang="zh-TW" altLang="en-US" dirty="0" smtClean="0"/>
              <a:t>生者如何自處與面對？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能看破死亡，不讓死亡成為生命的強力否定的人真的是非常非常的少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所以 </a:t>
            </a:r>
            <a:r>
              <a:rPr lang="zh-TW" altLang="en-US" dirty="0"/>
              <a:t>每一個重大的死亡事件，不管是自然性的生老病死，或強加的意外，或不該發生 的災難，都帶給周遭親朋好友，帶給與死者密切相關的人，帶給社會那麼多的震 盪衝擊、挑戰與反思。</a:t>
            </a:r>
          </a:p>
        </p:txBody>
      </p:sp>
    </p:spTree>
    <p:extLst>
      <p:ext uri="{BB962C8B-B14F-4D97-AF65-F5344CB8AC3E}">
        <p14:creationId xmlns:p14="http://schemas.microsoft.com/office/powerpoint/2010/main" val="1966885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/>
              <a:t>該</a:t>
            </a:r>
            <a:r>
              <a:rPr lang="zh-TW" altLang="en-US" b="1" dirty="0"/>
              <a:t>思考如何</a:t>
            </a:r>
            <a:r>
              <a:rPr lang="zh-TW" altLang="en-US" b="1"/>
              <a:t>完美</a:t>
            </a:r>
            <a:r>
              <a:rPr lang="zh-TW" altLang="en-US" b="1" smtClean="0"/>
              <a:t>轉身？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/>
              <a:t>韓國在幾年前開始流行活得好（</a:t>
            </a:r>
            <a:r>
              <a:rPr lang="en-US" altLang="zh-TW" dirty="0"/>
              <a:t>well-being</a:t>
            </a:r>
            <a:r>
              <a:rPr lang="zh-TW" altLang="en-US" dirty="0"/>
              <a:t>）</a:t>
            </a:r>
            <a:r>
              <a:rPr lang="en-US" altLang="zh-TW" dirty="0"/>
              <a:t>=</a:t>
            </a:r>
            <a:r>
              <a:rPr lang="zh-TW" altLang="en-US" dirty="0"/>
              <a:t>善終（</a:t>
            </a:r>
            <a:r>
              <a:rPr lang="en-US" altLang="zh-TW" dirty="0"/>
              <a:t>well-dying</a:t>
            </a:r>
            <a:r>
              <a:rPr lang="zh-TW" altLang="en-US" dirty="0"/>
              <a:t>）風潮，模擬葬禮也是其中一部分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在</a:t>
            </a:r>
            <a:r>
              <a:rPr lang="zh-TW" altLang="en-US" dirty="0"/>
              <a:t>台灣播出的韓劇「第二次二十歲」，女主角在得知患了癌症之後，也開始立遺囑，寫下在離開人世前想完成的事情，希望能</a:t>
            </a:r>
            <a:r>
              <a:rPr lang="en-US" altLang="zh-TW" dirty="0" smtClean="0"/>
              <a:t>well-dying…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393753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公正">
  <a:themeElements>
    <a:clrScheme name="公正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公正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67</TotalTime>
  <Words>1315</Words>
  <Application>Microsoft Office PowerPoint</Application>
  <PresentationFormat>如螢幕大小 (4:3)</PresentationFormat>
  <Paragraphs>80</Paragraphs>
  <Slides>17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18" baseType="lpstr">
      <vt:lpstr>公正</vt:lpstr>
      <vt:lpstr>生命關懷~生死議題 文本VS.電影</vt:lpstr>
      <vt:lpstr>大綱</vt:lpstr>
      <vt:lpstr>研讀文本與影片</vt:lpstr>
      <vt:lpstr>死是什麼？</vt:lpstr>
      <vt:lpstr>向死詢問生之意義</vt:lpstr>
      <vt:lpstr>死是生的一部分？</vt:lpstr>
      <vt:lpstr>死是生的一部分？</vt:lpstr>
      <vt:lpstr>生者如何自處與面對？</vt:lpstr>
      <vt:lpstr>該思考如何完美轉身？</vt:lpstr>
      <vt:lpstr>電影《永遠在一起》</vt:lpstr>
      <vt:lpstr>電影《父後七日》</vt:lpstr>
      <vt:lpstr>電影《使者》</vt:lpstr>
      <vt:lpstr>電影《使者》</vt:lpstr>
      <vt:lpstr>劇情大意</vt:lpstr>
      <vt:lpstr>電影《送行者：禮儀師的樂章》</vt:lpstr>
      <vt:lpstr>《送行者：禮儀師的樂章》</vt:lpstr>
      <vt:lpstr>參考資料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生命關懷~生死議題</dc:title>
  <dc:creator>USER</dc:creator>
  <cp:lastModifiedBy>USER</cp:lastModifiedBy>
  <cp:revision>14</cp:revision>
  <dcterms:created xsi:type="dcterms:W3CDTF">2018-01-08T15:34:00Z</dcterms:created>
  <dcterms:modified xsi:type="dcterms:W3CDTF">2018-01-12T14:51:29Z</dcterms:modified>
</cp:coreProperties>
</file>